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7"/>
  </p:notesMasterIdLst>
  <p:handoutMasterIdLst>
    <p:handoutMasterId r:id="rId48"/>
  </p:handoutMasterIdLst>
  <p:sldIdLst>
    <p:sldId id="312" r:id="rId2"/>
    <p:sldId id="288" r:id="rId3"/>
    <p:sldId id="291" r:id="rId4"/>
    <p:sldId id="292" r:id="rId5"/>
    <p:sldId id="310" r:id="rId6"/>
    <p:sldId id="294" r:id="rId7"/>
    <p:sldId id="290" r:id="rId8"/>
    <p:sldId id="297" r:id="rId9"/>
    <p:sldId id="298" r:id="rId10"/>
    <p:sldId id="322" r:id="rId11"/>
    <p:sldId id="295" r:id="rId12"/>
    <p:sldId id="323" r:id="rId13"/>
    <p:sldId id="296" r:id="rId14"/>
    <p:sldId id="302" r:id="rId15"/>
    <p:sldId id="303" r:id="rId16"/>
    <p:sldId id="305" r:id="rId17"/>
    <p:sldId id="318" r:id="rId18"/>
    <p:sldId id="315" r:id="rId19"/>
    <p:sldId id="316" r:id="rId20"/>
    <p:sldId id="317" r:id="rId21"/>
    <p:sldId id="319" r:id="rId22"/>
    <p:sldId id="320" r:id="rId23"/>
    <p:sldId id="321" r:id="rId24"/>
    <p:sldId id="327" r:id="rId25"/>
    <p:sldId id="324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25" r:id="rId35"/>
    <p:sldId id="326" r:id="rId36"/>
    <p:sldId id="336" r:id="rId37"/>
    <p:sldId id="339" r:id="rId38"/>
    <p:sldId id="337" r:id="rId39"/>
    <p:sldId id="344" r:id="rId40"/>
    <p:sldId id="341" r:id="rId41"/>
    <p:sldId id="342" r:id="rId42"/>
    <p:sldId id="340" r:id="rId43"/>
    <p:sldId id="345" r:id="rId44"/>
    <p:sldId id="338" r:id="rId45"/>
    <p:sldId id="309" r:id="rId46"/>
  </p:sldIdLst>
  <p:sldSz cx="9144000" cy="6858000" type="screen4x3"/>
  <p:notesSz cx="6858000" cy="9144000"/>
  <p:embeddedFontLst>
    <p:embeddedFont>
      <p:font typeface="함초롬돋움" panose="020B0604000101010101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HY견고딕" panose="02030600000101010101" pitchFamily="18" charset="-127"/>
      <p:regular r:id="rId53"/>
    </p:embeddedFont>
    <p:embeddedFont>
      <p:font typeface="나눔바른고딕" panose="020B0600000101010101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A"/>
    <a:srgbClr val="F8CECC"/>
    <a:srgbClr val="CC9900"/>
    <a:srgbClr val="FFCC00"/>
    <a:srgbClr val="FFFF66"/>
    <a:srgbClr val="FBCA71"/>
    <a:srgbClr val="FFE6CC"/>
    <a:srgbClr val="DAE8FC"/>
    <a:srgbClr val="FEFEF4"/>
    <a:srgbClr val="FDF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7" autoAdjust="0"/>
  </p:normalViewPr>
  <p:slideViewPr>
    <p:cSldViewPr snapToGrid="0" showGuides="1">
      <p:cViewPr varScale="1">
        <p:scale>
          <a:sx n="106" d="100"/>
          <a:sy n="106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25" d="100"/>
          <a:sy n="125" d="100"/>
        </p:scale>
        <p:origin x="90" y="-9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2017-06-20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4D708-86AD-4CC8-89C8-AE7106F39AC0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B3B5C-55DC-4EB1-8CCF-E9492938D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3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3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3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여기바꿔야됨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8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08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67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0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00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80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47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46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1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4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799" y="4400550"/>
            <a:ext cx="5759605" cy="360045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55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7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97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6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3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45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3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51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33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08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1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07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57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2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16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84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7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2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0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69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59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3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6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4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2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979487" y="4535511"/>
            <a:ext cx="206659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캡스톤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프렌즈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900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201311709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박예린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201411699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김진주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201411754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이수진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201411774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조아영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201411780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최예진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7016" y="2257220"/>
            <a:ext cx="38699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St.AR</a:t>
            </a:r>
          </a:p>
        </p:txBody>
      </p:sp>
      <p:sp>
        <p:nvSpPr>
          <p:cNvPr id="18" name="별: 꼭짓점 5개 17"/>
          <p:cNvSpPr/>
          <p:nvPr/>
        </p:nvSpPr>
        <p:spPr>
          <a:xfrm flipV="1">
            <a:off x="2830076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별: 꼭짓점 5개 18"/>
          <p:cNvSpPr/>
          <p:nvPr/>
        </p:nvSpPr>
        <p:spPr>
          <a:xfrm flipV="1">
            <a:off x="2578285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별: 꼭짓점 5개 19"/>
          <p:cNvSpPr/>
          <p:nvPr/>
        </p:nvSpPr>
        <p:spPr>
          <a:xfrm flipV="1">
            <a:off x="2326495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별: 꼭짓점 5개 20"/>
          <p:cNvSpPr/>
          <p:nvPr/>
        </p:nvSpPr>
        <p:spPr>
          <a:xfrm flipV="1">
            <a:off x="2074705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별: 꼭짓점 5개 21"/>
          <p:cNvSpPr/>
          <p:nvPr/>
        </p:nvSpPr>
        <p:spPr>
          <a:xfrm flipV="1">
            <a:off x="1822914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별: 꼭짓점 5개 22"/>
          <p:cNvSpPr/>
          <p:nvPr/>
        </p:nvSpPr>
        <p:spPr>
          <a:xfrm flipV="1">
            <a:off x="1571124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별: 꼭짓점 5개 23"/>
          <p:cNvSpPr/>
          <p:nvPr/>
        </p:nvSpPr>
        <p:spPr>
          <a:xfrm flipV="1">
            <a:off x="1319334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별: 꼭짓점 5개 24"/>
          <p:cNvSpPr/>
          <p:nvPr/>
        </p:nvSpPr>
        <p:spPr>
          <a:xfrm flipV="1">
            <a:off x="1067543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별: 꼭짓점 5개 25"/>
          <p:cNvSpPr/>
          <p:nvPr/>
        </p:nvSpPr>
        <p:spPr>
          <a:xfrm flipV="1">
            <a:off x="815753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별: 꼭짓점 5개 26"/>
          <p:cNvSpPr/>
          <p:nvPr/>
        </p:nvSpPr>
        <p:spPr>
          <a:xfrm flipV="1">
            <a:off x="563963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별: 꼭짓점 5개 27"/>
          <p:cNvSpPr/>
          <p:nvPr/>
        </p:nvSpPr>
        <p:spPr>
          <a:xfrm flipV="1">
            <a:off x="312172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별: 꼭짓점 5개 28"/>
          <p:cNvSpPr/>
          <p:nvPr/>
        </p:nvSpPr>
        <p:spPr>
          <a:xfrm flipV="1">
            <a:off x="60382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별: 꼭짓점 5개 29"/>
          <p:cNvSpPr/>
          <p:nvPr/>
        </p:nvSpPr>
        <p:spPr>
          <a:xfrm flipV="1">
            <a:off x="5849924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별: 꼭짓점 5개 30"/>
          <p:cNvSpPr/>
          <p:nvPr/>
        </p:nvSpPr>
        <p:spPr>
          <a:xfrm flipV="1">
            <a:off x="5598134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별: 꼭짓점 5개 31"/>
          <p:cNvSpPr/>
          <p:nvPr/>
        </p:nvSpPr>
        <p:spPr>
          <a:xfrm flipV="1">
            <a:off x="5346344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별: 꼭짓점 5개 32"/>
          <p:cNvSpPr/>
          <p:nvPr/>
        </p:nvSpPr>
        <p:spPr>
          <a:xfrm flipV="1">
            <a:off x="5094553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별: 꼭짓점 5개 33"/>
          <p:cNvSpPr/>
          <p:nvPr/>
        </p:nvSpPr>
        <p:spPr>
          <a:xfrm flipV="1">
            <a:off x="4842763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별: 꼭짓점 5개 34"/>
          <p:cNvSpPr/>
          <p:nvPr/>
        </p:nvSpPr>
        <p:spPr>
          <a:xfrm flipV="1">
            <a:off x="4590972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별: 꼭짓점 5개 35"/>
          <p:cNvSpPr/>
          <p:nvPr/>
        </p:nvSpPr>
        <p:spPr>
          <a:xfrm flipV="1">
            <a:off x="4339182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별: 꼭짓점 5개 36"/>
          <p:cNvSpPr/>
          <p:nvPr/>
        </p:nvSpPr>
        <p:spPr>
          <a:xfrm flipV="1">
            <a:off x="4087392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별: 꼭짓점 5개 37"/>
          <p:cNvSpPr/>
          <p:nvPr/>
        </p:nvSpPr>
        <p:spPr>
          <a:xfrm flipV="1">
            <a:off x="3835601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별: 꼭짓점 5개 38"/>
          <p:cNvSpPr/>
          <p:nvPr/>
        </p:nvSpPr>
        <p:spPr>
          <a:xfrm flipV="1">
            <a:off x="3583811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별: 꼭짓점 5개 39"/>
          <p:cNvSpPr/>
          <p:nvPr/>
        </p:nvSpPr>
        <p:spPr>
          <a:xfrm flipV="1">
            <a:off x="3332020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별: 꼭짓점 5개 40"/>
          <p:cNvSpPr/>
          <p:nvPr/>
        </p:nvSpPr>
        <p:spPr>
          <a:xfrm flipV="1">
            <a:off x="3080230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별: 꼭짓점 5개 42"/>
          <p:cNvSpPr/>
          <p:nvPr/>
        </p:nvSpPr>
        <p:spPr>
          <a:xfrm flipV="1">
            <a:off x="8871408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별: 꼭짓점 5개 43"/>
          <p:cNvSpPr/>
          <p:nvPr/>
        </p:nvSpPr>
        <p:spPr>
          <a:xfrm flipV="1">
            <a:off x="8619618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별: 꼭짓점 5개 44"/>
          <p:cNvSpPr/>
          <p:nvPr/>
        </p:nvSpPr>
        <p:spPr>
          <a:xfrm flipV="1">
            <a:off x="8367827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별: 꼭짓점 5개 45"/>
          <p:cNvSpPr/>
          <p:nvPr/>
        </p:nvSpPr>
        <p:spPr>
          <a:xfrm flipV="1">
            <a:off x="8116037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별: 꼭짓점 5개 46"/>
          <p:cNvSpPr/>
          <p:nvPr/>
        </p:nvSpPr>
        <p:spPr>
          <a:xfrm flipV="1">
            <a:off x="7864247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별: 꼭짓점 5개 47"/>
          <p:cNvSpPr/>
          <p:nvPr/>
        </p:nvSpPr>
        <p:spPr>
          <a:xfrm flipV="1">
            <a:off x="7612456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별: 꼭짓점 5개 48"/>
          <p:cNvSpPr/>
          <p:nvPr/>
        </p:nvSpPr>
        <p:spPr>
          <a:xfrm flipV="1">
            <a:off x="7360666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별: 꼭짓점 5개 49"/>
          <p:cNvSpPr/>
          <p:nvPr/>
        </p:nvSpPr>
        <p:spPr>
          <a:xfrm flipV="1">
            <a:off x="7108877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별: 꼭짓점 5개 50"/>
          <p:cNvSpPr/>
          <p:nvPr/>
        </p:nvSpPr>
        <p:spPr>
          <a:xfrm flipV="1">
            <a:off x="6857087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별: 꼭짓점 5개 51"/>
          <p:cNvSpPr/>
          <p:nvPr/>
        </p:nvSpPr>
        <p:spPr>
          <a:xfrm flipV="1">
            <a:off x="6605299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별: 꼭짓점 5개 52"/>
          <p:cNvSpPr/>
          <p:nvPr/>
        </p:nvSpPr>
        <p:spPr>
          <a:xfrm flipV="1">
            <a:off x="6353515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별: 꼭짓점 5개 53"/>
          <p:cNvSpPr/>
          <p:nvPr/>
        </p:nvSpPr>
        <p:spPr>
          <a:xfrm flipV="1">
            <a:off x="6101729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별: 꼭짓점 5개 56"/>
          <p:cNvSpPr/>
          <p:nvPr/>
        </p:nvSpPr>
        <p:spPr>
          <a:xfrm flipV="1">
            <a:off x="2827203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별: 꼭짓점 5개 57"/>
          <p:cNvSpPr/>
          <p:nvPr/>
        </p:nvSpPr>
        <p:spPr>
          <a:xfrm flipV="1">
            <a:off x="2575412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별: 꼭짓점 5개 58"/>
          <p:cNvSpPr/>
          <p:nvPr/>
        </p:nvSpPr>
        <p:spPr>
          <a:xfrm flipV="1">
            <a:off x="2323622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별: 꼭짓점 5개 59"/>
          <p:cNvSpPr/>
          <p:nvPr/>
        </p:nvSpPr>
        <p:spPr>
          <a:xfrm flipV="1">
            <a:off x="2071832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별: 꼭짓점 5개 60"/>
          <p:cNvSpPr/>
          <p:nvPr/>
        </p:nvSpPr>
        <p:spPr>
          <a:xfrm flipV="1">
            <a:off x="1820041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별: 꼭짓점 5개 61"/>
          <p:cNvSpPr/>
          <p:nvPr/>
        </p:nvSpPr>
        <p:spPr>
          <a:xfrm flipV="1">
            <a:off x="1568251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별: 꼭짓점 5개 62"/>
          <p:cNvSpPr/>
          <p:nvPr/>
        </p:nvSpPr>
        <p:spPr>
          <a:xfrm flipV="1">
            <a:off x="1316461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별: 꼭짓점 5개 63"/>
          <p:cNvSpPr/>
          <p:nvPr/>
        </p:nvSpPr>
        <p:spPr>
          <a:xfrm flipV="1">
            <a:off x="1064670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별: 꼭짓점 5개 64"/>
          <p:cNvSpPr/>
          <p:nvPr/>
        </p:nvSpPr>
        <p:spPr>
          <a:xfrm flipV="1">
            <a:off x="812880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6" name="별: 꼭짓점 5개 65"/>
          <p:cNvSpPr/>
          <p:nvPr/>
        </p:nvSpPr>
        <p:spPr>
          <a:xfrm flipV="1">
            <a:off x="561090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7" name="별: 꼭짓점 5개 66"/>
          <p:cNvSpPr/>
          <p:nvPr/>
        </p:nvSpPr>
        <p:spPr>
          <a:xfrm flipV="1">
            <a:off x="309299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8" name="별: 꼭짓점 5개 67"/>
          <p:cNvSpPr/>
          <p:nvPr/>
        </p:nvSpPr>
        <p:spPr>
          <a:xfrm flipV="1">
            <a:off x="57509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9" name="별: 꼭짓점 5개 68"/>
          <p:cNvSpPr/>
          <p:nvPr/>
        </p:nvSpPr>
        <p:spPr>
          <a:xfrm flipV="1">
            <a:off x="5847051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별: 꼭짓점 5개 69"/>
          <p:cNvSpPr/>
          <p:nvPr/>
        </p:nvSpPr>
        <p:spPr>
          <a:xfrm flipV="1">
            <a:off x="5595261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별: 꼭짓점 5개 70"/>
          <p:cNvSpPr/>
          <p:nvPr/>
        </p:nvSpPr>
        <p:spPr>
          <a:xfrm flipV="1">
            <a:off x="5343470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2" name="별: 꼭짓점 5개 71"/>
          <p:cNvSpPr/>
          <p:nvPr/>
        </p:nvSpPr>
        <p:spPr>
          <a:xfrm flipV="1">
            <a:off x="5091680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별: 꼭짓점 5개 72"/>
          <p:cNvSpPr/>
          <p:nvPr/>
        </p:nvSpPr>
        <p:spPr>
          <a:xfrm flipV="1">
            <a:off x="4839890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4" name="별: 꼭짓점 5개 73"/>
          <p:cNvSpPr/>
          <p:nvPr/>
        </p:nvSpPr>
        <p:spPr>
          <a:xfrm flipV="1">
            <a:off x="4588099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별: 꼭짓점 5개 74"/>
          <p:cNvSpPr/>
          <p:nvPr/>
        </p:nvSpPr>
        <p:spPr>
          <a:xfrm flipV="1">
            <a:off x="4336309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6" name="별: 꼭짓점 5개 75"/>
          <p:cNvSpPr/>
          <p:nvPr/>
        </p:nvSpPr>
        <p:spPr>
          <a:xfrm flipV="1">
            <a:off x="4084519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7" name="별: 꼭짓점 5개 76"/>
          <p:cNvSpPr/>
          <p:nvPr/>
        </p:nvSpPr>
        <p:spPr>
          <a:xfrm flipV="1">
            <a:off x="3832728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8" name="별: 꼭짓점 5개 77"/>
          <p:cNvSpPr/>
          <p:nvPr/>
        </p:nvSpPr>
        <p:spPr>
          <a:xfrm flipV="1">
            <a:off x="3580938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9" name="별: 꼭짓점 5개 78"/>
          <p:cNvSpPr/>
          <p:nvPr/>
        </p:nvSpPr>
        <p:spPr>
          <a:xfrm flipV="1">
            <a:off x="3329147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0" name="별: 꼭짓점 5개 79"/>
          <p:cNvSpPr/>
          <p:nvPr/>
        </p:nvSpPr>
        <p:spPr>
          <a:xfrm flipV="1">
            <a:off x="3077357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1" name="별: 꼭짓점 5개 80"/>
          <p:cNvSpPr/>
          <p:nvPr/>
        </p:nvSpPr>
        <p:spPr>
          <a:xfrm flipV="1">
            <a:off x="8868535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별: 꼭짓점 5개 81"/>
          <p:cNvSpPr/>
          <p:nvPr/>
        </p:nvSpPr>
        <p:spPr>
          <a:xfrm flipV="1">
            <a:off x="8616745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별: 꼭짓점 5개 82"/>
          <p:cNvSpPr/>
          <p:nvPr/>
        </p:nvSpPr>
        <p:spPr>
          <a:xfrm flipV="1">
            <a:off x="8364954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별: 꼭짓점 5개 83"/>
          <p:cNvSpPr/>
          <p:nvPr/>
        </p:nvSpPr>
        <p:spPr>
          <a:xfrm flipV="1">
            <a:off x="8113164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별: 꼭짓점 5개 84"/>
          <p:cNvSpPr/>
          <p:nvPr/>
        </p:nvSpPr>
        <p:spPr>
          <a:xfrm flipV="1">
            <a:off x="7861374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6" name="별: 꼭짓점 5개 85"/>
          <p:cNvSpPr/>
          <p:nvPr/>
        </p:nvSpPr>
        <p:spPr>
          <a:xfrm flipV="1">
            <a:off x="7609583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7" name="별: 꼭짓점 5개 86"/>
          <p:cNvSpPr/>
          <p:nvPr/>
        </p:nvSpPr>
        <p:spPr>
          <a:xfrm flipV="1">
            <a:off x="7357793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8" name="별: 꼭짓점 5개 87"/>
          <p:cNvSpPr/>
          <p:nvPr/>
        </p:nvSpPr>
        <p:spPr>
          <a:xfrm flipV="1">
            <a:off x="7106003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9" name="별: 꼭짓점 5개 88"/>
          <p:cNvSpPr/>
          <p:nvPr/>
        </p:nvSpPr>
        <p:spPr>
          <a:xfrm flipV="1">
            <a:off x="6854212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별: 꼭짓점 5개 89"/>
          <p:cNvSpPr/>
          <p:nvPr/>
        </p:nvSpPr>
        <p:spPr>
          <a:xfrm flipV="1">
            <a:off x="6602422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1" name="별: 꼭짓점 5개 90"/>
          <p:cNvSpPr/>
          <p:nvPr/>
        </p:nvSpPr>
        <p:spPr>
          <a:xfrm flipV="1">
            <a:off x="6350632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2" name="별: 꼭짓점 5개 91"/>
          <p:cNvSpPr/>
          <p:nvPr/>
        </p:nvSpPr>
        <p:spPr>
          <a:xfrm flipV="1">
            <a:off x="6098841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7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" y="1616561"/>
            <a:ext cx="9144000" cy="45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039" y="1315694"/>
            <a:ext cx="1871662" cy="36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1)  </a:t>
            </a:r>
            <a:r>
              <a:rPr lang="ko-KR" altLang="en-US" dirty="0"/>
              <a:t>클라이언트 </a:t>
            </a:r>
            <a:endParaRPr lang="en-US" altLang="ko-KR" dirty="0"/>
          </a:p>
        </p:txBody>
      </p:sp>
      <p:pic>
        <p:nvPicPr>
          <p:cNvPr id="8" name="그림 7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43" y="1920974"/>
            <a:ext cx="6390836" cy="4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9" y="1315694"/>
            <a:ext cx="1871662" cy="36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2)  </a:t>
            </a:r>
            <a:r>
              <a:rPr lang="ko-KR" altLang="en-US" dirty="0"/>
              <a:t>서버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463" y="1920974"/>
            <a:ext cx="6710251" cy="49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 내 인터페이스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9DED6A-88BC-45E8-BFE8-8233A9D934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229" y="1145829"/>
            <a:ext cx="7074636" cy="562866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15731" y="2481912"/>
            <a:ext cx="945561" cy="1869955"/>
            <a:chOff x="772334" y="1425114"/>
            <a:chExt cx="2206561" cy="436372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334" y="1425114"/>
              <a:ext cx="2206561" cy="436372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335" y="1933115"/>
              <a:ext cx="1908264" cy="3360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92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01332" y="227268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1332" y="387060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6391" y="2162444"/>
            <a:ext cx="8401883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 사용자에게 제공되는 안드로이드 기반 클라이언트로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 서비스를 이용할 수 있게 제공한다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요청에 따라 필요한 정보를 서버에 요청하여 받아온 뒤 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포맷에 맞게 조작하여 사용자에게 제공한다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 사용자의 요청에 따라 필요한 정보를 정해진 프로토콜로 서버와 주고받는다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9437" y="121645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기능설명</a:t>
            </a:r>
          </a:p>
        </p:txBody>
      </p:sp>
    </p:spTree>
    <p:extLst>
      <p:ext uri="{BB962C8B-B14F-4D97-AF65-F5344CB8AC3E}">
        <p14:creationId xmlns:p14="http://schemas.microsoft.com/office/powerpoint/2010/main" val="29805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79148" y="1799065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148" y="363744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9148" y="509343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632" y="1696463"/>
            <a:ext cx="831747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 클라이언트에서 요청한 알림 메시지 데이터를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조건에 일치하는 다른 클라이언트들에게 보내주기 위해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구글의 푸시 메시징 시스템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(FCM)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요청하여 메시지를 보내준다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등록하고자 하는 프로필 이미지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또는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 데이터에 담겨져 있는 이미지 데이터를 저장하고 있는 저장소 서버이다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5)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클라이언트의 요청에 따라 맞는 정보를 데이터베이스에서 가져와 보내주거나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저장하고자 요청한 정보를 데이터베이스와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서버에 저장한다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437" y="121645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기능설명</a:t>
            </a:r>
          </a:p>
        </p:txBody>
      </p:sp>
    </p:spTree>
    <p:extLst>
      <p:ext uri="{BB962C8B-B14F-4D97-AF65-F5344CB8AC3E}">
        <p14:creationId xmlns:p14="http://schemas.microsoft.com/office/powerpoint/2010/main" val="204033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99936" y="1838325"/>
            <a:ext cx="3988179" cy="36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1)  </a:t>
            </a:r>
            <a:r>
              <a:rPr lang="ko-KR" altLang="en-US" dirty="0"/>
              <a:t>클라이언트 </a:t>
            </a:r>
            <a:r>
              <a:rPr lang="en-US" altLang="ko-KR" dirty="0"/>
              <a:t>&amp; </a:t>
            </a:r>
            <a:r>
              <a:rPr lang="ko-KR" altLang="en-US" dirty="0"/>
              <a:t>클라이언트 </a:t>
            </a:r>
            <a:r>
              <a:rPr lang="ko-KR" altLang="en-US" dirty="0" err="1"/>
              <a:t>백엔드</a:t>
            </a:r>
            <a:r>
              <a:rPr lang="en-US" altLang="ko-KR" dirty="0"/>
              <a:t>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051" y="2966236"/>
            <a:ext cx="6534149" cy="29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116" y="1157860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0480" y="1644430"/>
            <a:ext cx="4491189" cy="3580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2) </a:t>
            </a:r>
            <a:r>
              <a:rPr lang="ko-KR" altLang="en-US" dirty="0"/>
              <a:t>푸시 서버 </a:t>
            </a:r>
            <a:r>
              <a:rPr lang="en-US" altLang="ko-KR" dirty="0"/>
              <a:t>&amp; </a:t>
            </a:r>
            <a:r>
              <a:rPr lang="ko-KR" altLang="en-US" dirty="0"/>
              <a:t>이미지 저장소 서버 </a:t>
            </a:r>
            <a:r>
              <a:rPr lang="en-US" altLang="ko-KR" dirty="0"/>
              <a:t>&amp;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37" y="2130999"/>
            <a:ext cx="4921958" cy="45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1332" y="3632610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1332" y="1846799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6392" y="1616561"/>
            <a:ext cx="815025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요청에 따라 맞는 인터페이스를 띄워주는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요청을 클라이언트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백엔드로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보내주는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endParaRPr lang="en-US" altLang="ko-KR" sz="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마커를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화면상에 띄워주기 위해 계산을 하는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장소정보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정보를 요청하여 받아오는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현재위치를 기기에서 받아오는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서버에 대한 요청을 하는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메시지에 대한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리스너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100255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79148" y="214979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148" y="4125958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632" y="1946983"/>
            <a:ext cx="82745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서버로부터 전달받은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푸시메시지를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FCM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맞는 프로토콜로 만들어주는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FCM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메시지를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푸시하기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위하여 요청을 보내는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저장해야 할 이미지를 서버에 저장하는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저장된 이미지의 주소를 서버에 보내주는 모듈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138798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441717" y="1896184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403954" y="1896184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68876" y="1896184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376" y="371212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 flipH="1">
            <a:off x="226572" y="186546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 flipH="1">
            <a:off x="468876" y="186546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 flipH="1">
            <a:off x="711180" y="186546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 flipH="1">
            <a:off x="953484" y="186546"/>
            <a:ext cx="184565" cy="1845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 flipH="1">
            <a:off x="226572" y="964865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 flipH="1">
            <a:off x="468876" y="964865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 flipH="1">
            <a:off x="711180" y="964865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953484" y="964865"/>
            <a:ext cx="184565" cy="1845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 flipH="1">
            <a:off x="1195788" y="964865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 flipH="1">
            <a:off x="1438092" y="964865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1680396" y="964865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1195788" y="177769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 flipH="1">
            <a:off x="1438092" y="177769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 flipH="1">
            <a:off x="1680396" y="177769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371" y="2367841"/>
            <a:ext cx="2435983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just" fontAlgn="base">
              <a:lnSpc>
                <a:spcPct val="200000"/>
              </a:lnSpc>
              <a:defRPr sz="12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1.1 </a:t>
            </a:r>
            <a:r>
              <a:rPr lang="ko-KR" altLang="en-US" dirty="0"/>
              <a:t>시스템 목적</a:t>
            </a:r>
          </a:p>
          <a:p>
            <a:r>
              <a:rPr lang="en-US" altLang="ko-KR" dirty="0"/>
              <a:t>1.2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GUI</a:t>
            </a:r>
            <a:endParaRPr lang="ko-KR" altLang="en-US" dirty="0"/>
          </a:p>
          <a:p>
            <a:r>
              <a:rPr lang="en-US" altLang="ko-KR" dirty="0"/>
              <a:t>1.3 </a:t>
            </a:r>
            <a:r>
              <a:rPr lang="ko-KR" altLang="en-US" dirty="0"/>
              <a:t>주요 소프트웨어 기능</a:t>
            </a:r>
          </a:p>
          <a:p>
            <a:r>
              <a:rPr lang="en-US" altLang="ko-KR" dirty="0"/>
              <a:t>1.4 </a:t>
            </a:r>
            <a:r>
              <a:rPr lang="ko-KR" altLang="en-US" dirty="0"/>
              <a:t>주요 설계 제약사항 및 한계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441717" y="2367841"/>
            <a:ext cx="1794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2.3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내 인터페이스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03954" y="2367841"/>
            <a:ext cx="1885532" cy="402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모듈별 설계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31113" y="1896184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68876" y="4218279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8371" y="4689936"/>
            <a:ext cx="243598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just" fontAlgn="base">
              <a:lnSpc>
                <a:spcPct val="200000"/>
              </a:lnSpc>
              <a:defRPr sz="12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4.1 </a:t>
            </a:r>
            <a:r>
              <a:rPr lang="ko-KR" altLang="en-US" dirty="0"/>
              <a:t>기본기능</a:t>
            </a:r>
            <a:endParaRPr lang="en-US" altLang="ko-KR" dirty="0"/>
          </a:p>
          <a:p>
            <a:r>
              <a:rPr lang="en-US" altLang="ko-KR" dirty="0"/>
              <a:t>4.2 </a:t>
            </a:r>
            <a:r>
              <a:rPr lang="ko-KR" altLang="en-US" dirty="0"/>
              <a:t>특수기능</a:t>
            </a:r>
            <a:endParaRPr lang="en-US" altLang="ko-KR" dirty="0"/>
          </a:p>
          <a:p>
            <a:r>
              <a:rPr lang="en-US" altLang="ko-KR" dirty="0"/>
              <a:t>4.3 </a:t>
            </a:r>
            <a:r>
              <a:rPr lang="ko-KR" altLang="en-US" dirty="0"/>
              <a:t>예외상황처리기능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41717" y="4218279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61212" y="4689936"/>
            <a:ext cx="243598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just" fontAlgn="base">
              <a:lnSpc>
                <a:spcPct val="200000"/>
              </a:lnSpc>
              <a:defRPr sz="12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5.1 </a:t>
            </a:r>
            <a:r>
              <a:rPr lang="ko-KR" altLang="en-US" dirty="0"/>
              <a:t>테스트 가이드라인</a:t>
            </a:r>
            <a:endParaRPr lang="en-US" altLang="ko-KR" dirty="0"/>
          </a:p>
          <a:p>
            <a:r>
              <a:rPr lang="en-US" altLang="ko-KR" dirty="0"/>
              <a:t>5.2 </a:t>
            </a:r>
            <a:r>
              <a:rPr lang="ko-KR" altLang="en-US" dirty="0"/>
              <a:t>통합 테스트 전략</a:t>
            </a:r>
            <a:endParaRPr lang="en-US" altLang="ko-KR" dirty="0"/>
          </a:p>
          <a:p>
            <a:r>
              <a:rPr lang="en-US" altLang="ko-KR" dirty="0"/>
              <a:t>5.3 </a:t>
            </a:r>
            <a:r>
              <a:rPr lang="ko-KR" altLang="en-US" dirty="0"/>
              <a:t>고려되는 특이사항</a:t>
            </a:r>
          </a:p>
        </p:txBody>
      </p:sp>
    </p:spTree>
    <p:extLst>
      <p:ext uri="{BB962C8B-B14F-4D97-AF65-F5344CB8AC3E}">
        <p14:creationId xmlns:p14="http://schemas.microsoft.com/office/powerpoint/2010/main" val="1936568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29044" y="189927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8528" y="1696463"/>
            <a:ext cx="860557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5)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클라이언트로부터 받은 요청에 대해 알맞은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핸들러를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맵핑해주는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서버에 이미지를 저장하고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받아오는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푸시서버에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메시지를 요청하는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저장을 요청한 정보에 대하여 데이터베이스에 저장하는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요청한 정보에 대하여 데이터베이스에서 가져와 보내주는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데이터베이스와의 연결을 가지고 있는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클라이언트의 요청에 응답해주는 모듈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301964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14427"/>
              </p:ext>
            </p:extLst>
          </p:nvPr>
        </p:nvGraphicFramePr>
        <p:xfrm>
          <a:off x="476251" y="2801552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72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44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프로필사진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가입날짜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28469"/>
              </p:ext>
            </p:extLst>
          </p:nvPr>
        </p:nvGraphicFramePr>
        <p:xfrm>
          <a:off x="476251" y="4620857"/>
          <a:ext cx="835903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8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34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02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83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40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903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후기사진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별점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좋아요개수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8816" y="229968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8816" y="4114000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82403" y="234299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정보를 저장하기 위한 테이블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360" y="4157304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후기 글에 대한 정보를 저장하기 위한 테이블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309646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76251" y="2572697"/>
          <a:ext cx="8359037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7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3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131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97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</a:t>
                      </a:r>
                      <a:r>
                        <a:rPr lang="en-US" altLang="ko-KR" b="1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좋아요누른날짜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좋아요여부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6251" y="4818415"/>
          <a:ext cx="835903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00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9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8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94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903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광고번호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구역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광고료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등록날짜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82403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방문 후기 글에 대한 좋아요 정보를 저장하기 위한 테이블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815" y="3172041"/>
            <a:ext cx="8164247" cy="78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경우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 취소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가능하기 때문에 처음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좋아요를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누르면 해당 데이터가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insert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되고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이후 취소할 경우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delete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아닌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좋아요여부의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데이터만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update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816" y="4283692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6896" y="4326996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광고를 등록한 장소에 대한 정보를 저장하기 위한 테이블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815" y="5419868"/>
            <a:ext cx="8164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구역마다 다른 광고가 존재함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순위는 구역 내 순위를 의미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225345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6896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AR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대한 정보를 저장하기 위한 테이블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476251" y="2547029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마커번호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마커종류</a:t>
                      </a:r>
                      <a:endParaRPr lang="ko-KR" altLang="en-US" b="0" i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815" y="3109411"/>
            <a:ext cx="816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마커종류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best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816" y="3859971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6896" y="3903275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방문기록을 저장하기 위한 테이블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476251" y="4379463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방문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장소이름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28816" y="5353851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후기작성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55411" y="5397155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방문한 장소들의 후기 작성여부를 저장하기 위한 테이블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476251" y="5873343"/>
          <a:ext cx="5132541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장소이름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작성여부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263826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6896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장소에 대한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별점을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저장하기 위한 테이블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79002"/>
              </p:ext>
            </p:extLst>
          </p:nvPr>
        </p:nvGraphicFramePr>
        <p:xfrm>
          <a:off x="476251" y="2547029"/>
          <a:ext cx="5132541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별점</a:t>
                      </a:r>
                      <a:endParaRPr lang="ko-KR" altLang="en-US" b="0" i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별점</a:t>
                      </a:r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사람수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815" y="3109411"/>
            <a:ext cx="816424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사람수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별점을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누른 사람 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816" y="3859971"/>
            <a:ext cx="23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최근검색기록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/>
              <a:t>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22696" y="3891142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최근에 검색한 장소에 대한 정보를 저장하기 위한 테이블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63748"/>
              </p:ext>
            </p:extLst>
          </p:nvPr>
        </p:nvGraphicFramePr>
        <p:xfrm>
          <a:off x="476251" y="4379463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장소이름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66522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44806" y="419810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4484" y="4292954"/>
            <a:ext cx="4562319" cy="2306981"/>
            <a:chOff x="314484" y="4292954"/>
            <a:chExt cx="4562319" cy="2306981"/>
          </a:xfrm>
        </p:grpSpPr>
        <p:grpSp>
          <p:nvGrpSpPr>
            <p:cNvPr id="6" name="그룹 5"/>
            <p:cNvGrpSpPr/>
            <p:nvPr/>
          </p:nvGrpSpPr>
          <p:grpSpPr>
            <a:xfrm>
              <a:off x="314484" y="4292954"/>
              <a:ext cx="4562319" cy="2306981"/>
              <a:chOff x="314484" y="1309132"/>
              <a:chExt cx="4562319" cy="230698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442153" y="181463"/>
                <a:ext cx="2306981" cy="4562319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0767" y="1464533"/>
                <a:ext cx="3528032" cy="19845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2164091" y="5029897"/>
              <a:ext cx="882354" cy="9088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54468" y="5029897"/>
              <a:ext cx="882354" cy="9088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72134" y="471626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0113" y="471626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4905" y="471626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82193" y="5029897"/>
              <a:ext cx="882354" cy="9088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144806" y="1318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2045" y="1650409"/>
            <a:ext cx="3966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계정으로 로그인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로그인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14484" y="1338007"/>
            <a:ext cx="4562319" cy="2306981"/>
            <a:chOff x="314484" y="1338007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210338"/>
              <a:ext cx="2306981" cy="456231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68" y="1493525"/>
              <a:ext cx="3526399" cy="19836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1722429" y="2783953"/>
              <a:ext cx="1761916" cy="4233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33230" y="250353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915232" y="4555725"/>
            <a:ext cx="4103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최근검색기록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방문기록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쓴 리뷰 를 볼 수 있는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 검색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안내 등의 서비스를 이용할 수 있는 지도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 및 리뷰 보기를 할 수 있는 리뷰 메인 메뉴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306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399" y="1471025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856143" y="2049414"/>
              <a:ext cx="1515849" cy="35613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5644" y="201780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56143" y="2449524"/>
              <a:ext cx="1515849" cy="35613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25644" y="2411506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48474" y="3239953"/>
              <a:ext cx="205208" cy="21138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4010" y="3112546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144806" y="137797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메인 메뉴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작성하기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리뷰를 작성할 수 있는 방문장소 리스트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리뷰를 볼 장소를 검색할 수 있는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홈버튼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메뉴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작성하기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방문장소 목록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방문장소 목록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방문했던 장소 중 리뷰를 작성하지 않은 목록만 보여줍니다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리뷰를 작성하기 위한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910" y="4440343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1180250" y="5155702"/>
              <a:ext cx="2739817" cy="75403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405860" y="5508924"/>
              <a:ext cx="387074" cy="1931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5314" y="4864540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43623" y="5392957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76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작성하기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리뷰를 작성하려고 하는 장소 이름입니다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사진을 앨범에서 선택하여 등록합니다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리뷰 내용을 작성합니다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리뷰를 모두 작성한 뒤 등록버튼을 눌러 등록합니다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 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리뷰를 보고 싶은 장소를 검색하는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검색결과 리스트가 보여지고 그 중 하나를 클릭하면 그 장소에 대한 리뷰 리스트 화면으로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910" y="1462334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1117600" y="2040466"/>
              <a:ext cx="431800" cy="15779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92199" y="2254014"/>
              <a:ext cx="1049866" cy="97178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204820" y="2243234"/>
              <a:ext cx="1528979" cy="25443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20" y="2547918"/>
              <a:ext cx="1528979" cy="6778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788087" y="2997201"/>
              <a:ext cx="385979" cy="24966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3327" y="1905569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3483" y="245902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20185" y="1978876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48084" y="2443289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16858" y="270874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⑤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54" y="4438346"/>
              <a:ext cx="3526400" cy="1983600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837454" y="4555726"/>
              <a:ext cx="3517933" cy="25575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1238" y="4430535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37454" y="4872979"/>
              <a:ext cx="3526400" cy="150117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5742" y="482505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60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목록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보기를 하고 있는 장소의 정보입니다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리뷰들의 전체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평균과 개수가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리뷰 게시물입니다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리뷰를 작성한 작성자 정보입니다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리뷰가 작성된 날짜입니다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목록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리뷰의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리뷰의 내용입니다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62" y="1465097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50854" y="1634067"/>
              <a:ext cx="1538345" cy="15827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95470" y="1515899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89282" y="1785651"/>
              <a:ext cx="1105855" cy="13882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1122" y="1979475"/>
              <a:ext cx="1144283" cy="21577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887526" y="2066456"/>
              <a:ext cx="354276" cy="13725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01165" y="1949877"/>
              <a:ext cx="1689638" cy="149882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5965" y="166259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8345" y="1849946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35036" y="1682360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49141" y="193465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⑤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443" y="4437025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953502" y="6036733"/>
              <a:ext cx="655165" cy="1439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65603" y="6220211"/>
              <a:ext cx="1523595" cy="1482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6046" y="590777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44905" y="5935660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84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검색 기록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탭을 클릭하여 해당 메뉴로 이동할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지도메뉴에서 검색한 날짜와 장소들의 목록이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홈버튼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메뉴로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 기록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지도메뉴에서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방문했던 날짜와 장소들의 목록이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736" y="1462558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795868" y="1570751"/>
              <a:ext cx="3600842" cy="2834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95868" y="2017160"/>
              <a:ext cx="3600842" cy="10901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71568" y="3132668"/>
              <a:ext cx="203697" cy="22099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2165" y="1485437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4439" y="230834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5062" y="303321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54" y="4437025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795868" y="5007658"/>
              <a:ext cx="3600842" cy="10901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4439" y="5298846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25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목적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72334" y="1425114"/>
            <a:ext cx="2206561" cy="4363727"/>
            <a:chOff x="772334" y="1425114"/>
            <a:chExt cx="2206561" cy="436372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334" y="1425114"/>
              <a:ext cx="2206561" cy="43637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335" y="1933115"/>
              <a:ext cx="1908264" cy="3360055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3241708" y="2998433"/>
            <a:ext cx="870011" cy="8611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067738" y="5638416"/>
            <a:ext cx="1721052" cy="1591200"/>
            <a:chOff x="1049982" y="5638416"/>
            <a:chExt cx="1721052" cy="1591200"/>
          </a:xfrm>
        </p:grpSpPr>
        <p:sp>
          <p:nvSpPr>
            <p:cNvPr id="17" name="TextBox 16"/>
            <p:cNvSpPr txBox="1"/>
            <p:nvPr/>
          </p:nvSpPr>
          <p:spPr>
            <a:xfrm rot="900000">
              <a:off x="2100510" y="58539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27919" y="579547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-900000">
              <a:off x="1370577" y="586286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-1800000">
              <a:off x="1049982" y="598147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800000">
              <a:off x="2454922" y="597618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59" y="5638416"/>
              <a:ext cx="1591200" cy="1591200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928307" y="4896523"/>
            <a:ext cx="1591200" cy="2333093"/>
            <a:chOff x="5928307" y="4896523"/>
            <a:chExt cx="1591200" cy="233309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5455" y="4896523"/>
              <a:ext cx="1116905" cy="111690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8307" y="5638416"/>
              <a:ext cx="1591200" cy="15912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362570" y="1913762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빠르고 직관적인 정보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32197" y="2406961"/>
            <a:ext cx="4688970" cy="2371024"/>
            <a:chOff x="7042491" y="1095195"/>
            <a:chExt cx="3216083" cy="1626244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7837411" y="300275"/>
              <a:ext cx="1626244" cy="321608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9576" y="1209797"/>
              <a:ext cx="2476061" cy="139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7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쓴 리뷰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쓴 리뷰들의 날짜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 그리고 내용이 포함된 목록이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화면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위치와 가까운 장소 중 광고가 등록된 장소 목록이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현재 위치가 보여집니다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홈버튼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메뉴로 이동합니다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키워드로 장소를 검색할 수 있는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카테고리로 장소를 검색할 수 있는 메뉴버튼입니다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736" y="1454938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795868" y="2017160"/>
              <a:ext cx="3600842" cy="10901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4439" y="230834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736" y="4437025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1409963" y="4925997"/>
              <a:ext cx="2357704" cy="110949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38794" y="6040578"/>
              <a:ext cx="1650406" cy="14813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42867" y="6197178"/>
              <a:ext cx="3071933" cy="21498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148668" y="6197178"/>
              <a:ext cx="215935" cy="21455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21859" y="6214113"/>
              <a:ext cx="187139" cy="19762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68268" y="537362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9964" y="587920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9964" y="610108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71405" y="6084149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63501" y="6086972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71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키워드로 검색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662645"/>
            <a:ext cx="3966828" cy="186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검색한 키워드가 뜨고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검색창을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다시 클릭 시 새로운 키워드로 검색할 수 있습니다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키워드로 검색한 결과 리스트가 보여집니다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길안내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장소로의 길안내 기능이 시작됩니다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등록된 리뷰 개수가 보여지고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화면으로 이동합니다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카테고리를 선택할 수 있는 창입니다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카테고리를 선택했을 시 해당 카테고리의 장소에 대한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화면에 띄워줍니다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443" y="1456576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832443" y="1636160"/>
              <a:ext cx="3526400" cy="1757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2443" y="2015074"/>
              <a:ext cx="3526400" cy="144039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17097" y="2633134"/>
              <a:ext cx="447168" cy="22013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10430" y="2633134"/>
              <a:ext cx="447168" cy="22013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1238" y="1507024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1238" y="188666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77439" y="252701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2242" y="252621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730" y="4435014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927575" y="4875978"/>
              <a:ext cx="2381005" cy="138935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285" y="453879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6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검색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52045" y="1713443"/>
            <a:ext cx="3966828" cy="186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 별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AR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마커의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모양에 따라 해당 장소의 카테고리를 구분할 수 있습니다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화면에서는 음식점 카테고리로 검색했기 때문에 카테고리가 음식점인 장소의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마커만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띄워집니다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클릭하면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평면지도와 함께 더 넓은 범위의 장소들에 대한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마커가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보여집니다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4806" y="419810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AR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232" y="4555725"/>
            <a:ext cx="4103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장소명입니다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보기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장소에 대한 상세 정보 창이 나타납니다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5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장소로의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안내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기능이 시작됩니다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기능은 도보로 갈 수 있는 거리의 장소만 가능합니다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443" y="1458114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51335" y="2006599"/>
              <a:ext cx="607618" cy="6265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1971" y="1621913"/>
              <a:ext cx="802780" cy="74875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6786" y="187742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16735" y="1496454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484" y="4283802"/>
            <a:ext cx="4562319" cy="2306981"/>
            <a:chOff x="314484" y="4283802"/>
            <a:chExt cx="4562319" cy="230698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3156133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579" y="4428558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1593201" y="5107092"/>
              <a:ext cx="862132" cy="2184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93201" y="5411891"/>
              <a:ext cx="862132" cy="2184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593201" y="5689350"/>
              <a:ext cx="862132" cy="2184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4148" y="4990739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05082" y="5311985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2950" y="558158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9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44806" y="13779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보기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2045" y="1747312"/>
            <a:ext cx="396682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장소에 대한 상세 정보 보기 창입니다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938" y="39463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4484" y="1309335"/>
            <a:ext cx="4562319" cy="2306981"/>
            <a:chOff x="314484" y="1309335"/>
            <a:chExt cx="4562319" cy="23069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666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910" y="1463390"/>
              <a:ext cx="3526400" cy="198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715124" y="1600196"/>
              <a:ext cx="1764675" cy="18383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62954" y="1463390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722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특수기능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61938" y="3830854"/>
            <a:ext cx="86895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4806" y="137797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2045" y="1747312"/>
            <a:ext cx="403268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평면 지도에서의 출발지와 도착지 그리고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길찾기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경로가 나타납니다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전체 화면으로 볼 수 있습니다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 시 뜨는 안내 문구입니다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위치를 반영하여 경로를 안내해줍니다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안내해주기 때문에 현재 위치에 따라 계속 바뀝니다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: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내비게이션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기능이 종료됩니다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4806" y="41652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◀  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</a:t>
            </a:r>
            <a:r>
              <a:rPr lang="en-US" altLang="ko-KR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52045" y="4534632"/>
            <a:ext cx="3966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목적지에 도착하면 경로 안내 창에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표시가 뜹니다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표시가 뜬 상태에서 종료버튼을 누를 시 해당 장소는 방문 장소에 저장됩니다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4484" y="1309132"/>
            <a:ext cx="4562319" cy="2306981"/>
            <a:chOff x="314484" y="1309132"/>
            <a:chExt cx="4562319" cy="23069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181463"/>
              <a:ext cx="2306981" cy="456231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746" y="1463469"/>
              <a:ext cx="3523793" cy="1981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3517619" y="1636796"/>
              <a:ext cx="806052" cy="71693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14244" y="2818309"/>
              <a:ext cx="1160755" cy="30876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25278" y="3156803"/>
              <a:ext cx="3523793" cy="2880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03407" y="3217012"/>
              <a:ext cx="294863" cy="16965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74999" y="1805285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84965" y="2731293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4304" y="3075304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56464" y="3083771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4484" y="4062928"/>
            <a:ext cx="4562319" cy="2306981"/>
            <a:chOff x="314484" y="4062928"/>
            <a:chExt cx="4562319" cy="230698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442153" y="2935259"/>
              <a:ext cx="2306981" cy="45623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730" y="4205072"/>
              <a:ext cx="3554276" cy="2005758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825278" y="5916487"/>
              <a:ext cx="3523793" cy="2880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03407" y="5976696"/>
              <a:ext cx="294863" cy="16965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4304" y="5849284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53672" y="5848104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85619" y="71904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 err="1"/>
              <a:t>네비게이션</a:t>
            </a:r>
            <a:r>
              <a:rPr lang="ko-KR" altLang="en-US" sz="16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783827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예외상황처리기능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매뉴얼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4734" y="1625641"/>
            <a:ext cx="61298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애플리케이션에 심각한 오류가 발생했을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“St.AR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중지되었습니다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메시지와 함께 애플리케이션이 강제 종료됩니다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보기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메뉴에서 리뷰를 볼 장소를 검색할 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아무것도 입력하지 않은 채로 검색하면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리뷰를 검색할 장소를 입력해주세요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띄웁니다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작성하기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후 나오는 리뷰 작성 화면에서 리뷰 사진을 등록하지 않은 채로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클릭하면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사진을 등록해주세요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띄웁니다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SzPct val="110000"/>
              <a:buFont typeface="+mj-ea"/>
              <a:buAutoNum type="circleNumDbPlain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③번과 같은 리뷰 작성 화면에서 리뷰 내용을 작성하지 않은 채로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클릭하면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내용을 작성해주세요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띄웁니다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SzPct val="110000"/>
              <a:buFont typeface="+mj-ea"/>
              <a:buAutoNum type="circleNumDbPlain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메뉴에서 키워드로 검색을 할 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아무것도 입력하지 않은 채로 검색하면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검색할 장소를 입력해주세요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띄웁니다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96289" y="1208699"/>
            <a:ext cx="2266214" cy="1240995"/>
            <a:chOff x="196289" y="1208699"/>
            <a:chExt cx="2266214" cy="124099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906" y="1466762"/>
              <a:ext cx="1945597" cy="98293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6289" y="1208699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①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5098" y="2741757"/>
            <a:ext cx="2579511" cy="672222"/>
            <a:chOff x="95098" y="2741757"/>
            <a:chExt cx="2579511" cy="6722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" y="2951347"/>
              <a:ext cx="2369809" cy="46263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5098" y="2741757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②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97289" y="3720618"/>
            <a:ext cx="2163216" cy="630358"/>
            <a:chOff x="297289" y="3720618"/>
            <a:chExt cx="2163216" cy="63035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903" y="3954976"/>
              <a:ext cx="1920602" cy="396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7289" y="372061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③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78871" y="4702975"/>
            <a:ext cx="2181634" cy="602341"/>
            <a:chOff x="278871" y="4702975"/>
            <a:chExt cx="2181634" cy="6023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903" y="4909316"/>
              <a:ext cx="1920602" cy="396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8871" y="4702975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④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21690" y="5652958"/>
            <a:ext cx="2273646" cy="606698"/>
            <a:chOff x="221690" y="5652958"/>
            <a:chExt cx="2273646" cy="6066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72" y="5863656"/>
              <a:ext cx="2011264" cy="39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21690" y="565295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941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가이드라인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9076" y="1071401"/>
            <a:ext cx="886333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2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2123" y="486626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가이드라인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72420" y="1204754"/>
            <a:ext cx="8831621" cy="5573844"/>
            <a:chOff x="172420" y="1204754"/>
            <a:chExt cx="8831621" cy="55738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420" y="1204754"/>
              <a:ext cx="8803627" cy="243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59" y="1418253"/>
              <a:ext cx="8820582" cy="5360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79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2481" y="671291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900055" y="1402522"/>
            <a:ext cx="3562392" cy="3767655"/>
            <a:chOff x="2863843" y="1891402"/>
            <a:chExt cx="3562392" cy="3767655"/>
          </a:xfrm>
        </p:grpSpPr>
        <p:sp>
          <p:nvSpPr>
            <p:cNvPr id="5" name="직사각형 4"/>
            <p:cNvSpPr/>
            <p:nvPr/>
          </p:nvSpPr>
          <p:spPr>
            <a:xfrm>
              <a:off x="5724972" y="3581464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T-001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1" name="직선 연결선 10"/>
            <p:cNvCxnSpPr>
              <a:stCxn id="5" idx="1"/>
            </p:cNvCxnSpPr>
            <p:nvPr/>
          </p:nvCxnSpPr>
          <p:spPr>
            <a:xfrm flipH="1" flipV="1">
              <a:off x="4315297" y="3687997"/>
              <a:ext cx="1409675" cy="30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843" y="1891402"/>
              <a:ext cx="2895851" cy="3767655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r="279" b="86598"/>
          <a:stretch/>
        </p:blipFill>
        <p:spPr>
          <a:xfrm>
            <a:off x="372123" y="5530582"/>
            <a:ext cx="8359366" cy="661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8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481" y="671291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2123" y="359569"/>
            <a:ext cx="8010030" cy="6451596"/>
            <a:chOff x="372123" y="395081"/>
            <a:chExt cx="8010030" cy="64515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054" y="1239446"/>
              <a:ext cx="7093997" cy="56072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4212" y="395081"/>
              <a:ext cx="966612" cy="59889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6240796" y="1076608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T-002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7" name="직선 연결선 16"/>
            <p:cNvCxnSpPr>
              <a:stCxn id="11" idx="1"/>
            </p:cNvCxnSpPr>
            <p:nvPr/>
          </p:nvCxnSpPr>
          <p:spPr>
            <a:xfrm flipH="1" flipV="1">
              <a:off x="4823286" y="1184561"/>
              <a:ext cx="1417510" cy="16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1978752" y="1776060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T-003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63280" y="1776060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T-010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95795" y="1776060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T-006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5" name="직선 연결선 14"/>
            <p:cNvCxnSpPr>
              <a:stCxn id="19" idx="2"/>
            </p:cNvCxnSpPr>
            <p:nvPr/>
          </p:nvCxnSpPr>
          <p:spPr>
            <a:xfrm flipH="1">
              <a:off x="2329383" y="1995204"/>
              <a:ext cx="1" cy="15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21" idx="2"/>
            </p:cNvCxnSpPr>
            <p:nvPr/>
          </p:nvCxnSpPr>
          <p:spPr>
            <a:xfrm flipH="1">
              <a:off x="6413911" y="1995204"/>
              <a:ext cx="1" cy="15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4" idx="2"/>
            </p:cNvCxnSpPr>
            <p:nvPr/>
          </p:nvCxnSpPr>
          <p:spPr>
            <a:xfrm rot="16200000" flipH="1">
              <a:off x="3864301" y="1677330"/>
              <a:ext cx="189472" cy="82522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372123" y="3018933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T-004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2123" y="3942367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T-005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2" name="직선 연결선 31"/>
            <p:cNvCxnSpPr>
              <a:endCxn id="30" idx="3"/>
            </p:cNvCxnSpPr>
            <p:nvPr/>
          </p:nvCxnSpPr>
          <p:spPr>
            <a:xfrm flipH="1" flipV="1">
              <a:off x="1073386" y="3128505"/>
              <a:ext cx="905366" cy="44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1073386" y="4060552"/>
              <a:ext cx="905366" cy="44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2880676" y="2817545"/>
              <a:ext cx="701263" cy="219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T-007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99561" y="2817545"/>
              <a:ext cx="701263" cy="219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T-008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9" name="꺾인 연결선 38"/>
            <p:cNvCxnSpPr>
              <a:stCxn id="36" idx="2"/>
            </p:cNvCxnSpPr>
            <p:nvPr/>
          </p:nvCxnSpPr>
          <p:spPr>
            <a:xfrm rot="16200000" flipH="1">
              <a:off x="3365907" y="2902089"/>
              <a:ext cx="106534" cy="375733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7" idx="2"/>
            </p:cNvCxnSpPr>
            <p:nvPr/>
          </p:nvCxnSpPr>
          <p:spPr>
            <a:xfrm rot="5400000">
              <a:off x="5309060" y="2902088"/>
              <a:ext cx="106532" cy="375734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4422096" y="4028993"/>
              <a:ext cx="701263" cy="219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T-009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607041" y="4060552"/>
              <a:ext cx="81505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680890" y="3018933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T-011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680890" y="3942367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T-012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212139" y="4722633"/>
              <a:ext cx="701263" cy="219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T-013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680890" y="4713755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T-015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422096" y="5853491"/>
              <a:ext cx="701263" cy="219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T-014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 flipH="1" flipV="1">
              <a:off x="6793280" y="3132967"/>
              <a:ext cx="905366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6793280" y="4069208"/>
              <a:ext cx="905366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/>
            <p:nvPr/>
          </p:nvCxnSpPr>
          <p:spPr>
            <a:xfrm rot="16200000" flipH="1">
              <a:off x="5748754" y="4746916"/>
              <a:ext cx="100109" cy="48983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/>
            <p:nvPr/>
          </p:nvCxnSpPr>
          <p:spPr>
            <a:xfrm rot="5400000">
              <a:off x="7775845" y="4795086"/>
              <a:ext cx="100109" cy="375734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 flipV="1">
              <a:off x="5147236" y="5963063"/>
              <a:ext cx="905366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64"/>
            <p:cNvCxnSpPr>
              <a:stCxn id="2" idx="0"/>
              <a:endCxn id="8" idx="2"/>
            </p:cNvCxnSpPr>
            <p:nvPr/>
          </p:nvCxnSpPr>
          <p:spPr>
            <a:xfrm rot="5400000" flipH="1" flipV="1">
              <a:off x="4991051" y="812980"/>
              <a:ext cx="245468" cy="607465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099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5205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</a:t>
            </a:r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GUI</a:t>
            </a:r>
            <a:endParaRPr lang="ko-KR" altLang="en-US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90522" y="2126079"/>
            <a:ext cx="5943324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Android </a:t>
            </a: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기기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Server 1</a:t>
            </a: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</a:t>
            </a:r>
          </a:p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 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MySQL 5.7, Python 2.7.13, JAVA</a:t>
            </a:r>
            <a:endParaRPr lang="ko-KR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 : Android Studio,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23" name="그룹 22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28" name="포인트가 5개인 별 27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포인트가 5개인 별 28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24" name="자유형 23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10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481" y="671291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34257" y="1145822"/>
            <a:ext cx="6835977" cy="5566775"/>
            <a:chOff x="372123" y="1260980"/>
            <a:chExt cx="8390347" cy="6832553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72"/>
            <a:stretch/>
          </p:blipFill>
          <p:spPr>
            <a:xfrm>
              <a:off x="372123" y="1467627"/>
              <a:ext cx="8382726" cy="4449532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5" b="95452"/>
            <a:stretch/>
          </p:blipFill>
          <p:spPr>
            <a:xfrm>
              <a:off x="372123" y="1260980"/>
              <a:ext cx="8382726" cy="20664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14"/>
            <a:stretch/>
          </p:blipFill>
          <p:spPr>
            <a:xfrm>
              <a:off x="372123" y="5890000"/>
              <a:ext cx="8390347" cy="2203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97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2481" y="671291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err="1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08608" y="1309335"/>
            <a:ext cx="7084381" cy="3280460"/>
            <a:chOff x="1234443" y="1821293"/>
            <a:chExt cx="7084381" cy="32804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3" y="3665309"/>
              <a:ext cx="7084381" cy="143644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2760" y="1821293"/>
              <a:ext cx="2007724" cy="124395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6" name="직선 연결선 5"/>
            <p:cNvCxnSpPr>
              <a:stCxn id="14" idx="2"/>
            </p:cNvCxnSpPr>
            <p:nvPr/>
          </p:nvCxnSpPr>
          <p:spPr>
            <a:xfrm>
              <a:off x="4766622" y="3065247"/>
              <a:ext cx="1134" cy="6000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244276" y="3609931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T-016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69221" y="3241364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T-017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17561" y="3610095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T-018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2" name="꺾인 연결선 11"/>
            <p:cNvCxnSpPr>
              <a:endCxn id="26" idx="2"/>
            </p:cNvCxnSpPr>
            <p:nvPr/>
          </p:nvCxnSpPr>
          <p:spPr>
            <a:xfrm flipV="1">
              <a:off x="4776633" y="3460508"/>
              <a:ext cx="643220" cy="339135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5" idx="3"/>
            </p:cNvCxnSpPr>
            <p:nvPr/>
          </p:nvCxnSpPr>
          <p:spPr>
            <a:xfrm>
              <a:off x="1945539" y="3719503"/>
              <a:ext cx="35377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263783" y="3719503"/>
              <a:ext cx="35377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077012" y="4794596"/>
            <a:ext cx="6947571" cy="1805385"/>
            <a:chOff x="364502" y="1658583"/>
            <a:chExt cx="8390347" cy="218030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5" b="95452"/>
            <a:stretch/>
          </p:blipFill>
          <p:spPr>
            <a:xfrm>
              <a:off x="372123" y="1658583"/>
              <a:ext cx="8382726" cy="20664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01" b="9229"/>
            <a:stretch/>
          </p:blipFill>
          <p:spPr>
            <a:xfrm>
              <a:off x="364502" y="1865230"/>
              <a:ext cx="8390347" cy="197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395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2481" y="671291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77488" y="1035070"/>
            <a:ext cx="7369262" cy="5772352"/>
            <a:chOff x="777488" y="1035070"/>
            <a:chExt cx="7369262" cy="57723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521" y="1789904"/>
              <a:ext cx="5472393" cy="501751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6601" y="1035070"/>
              <a:ext cx="971292" cy="60179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4" name="직선 연결선 3"/>
            <p:cNvCxnSpPr>
              <a:stCxn id="9" idx="2"/>
              <a:endCxn id="2" idx="0"/>
            </p:cNvCxnSpPr>
            <p:nvPr/>
          </p:nvCxnSpPr>
          <p:spPr>
            <a:xfrm>
              <a:off x="4452247" y="1636867"/>
              <a:ext cx="2471" cy="1530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604727" y="1603814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T-019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3" name="직선 연결선 12"/>
            <p:cNvCxnSpPr>
              <a:endCxn id="12" idx="1"/>
            </p:cNvCxnSpPr>
            <p:nvPr/>
          </p:nvCxnSpPr>
          <p:spPr>
            <a:xfrm flipV="1">
              <a:off x="4452247" y="1713386"/>
              <a:ext cx="1152480" cy="3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18521" y="2891076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T-020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89651" y="2891076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T-022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77488" y="4260107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T-021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445487" y="4260107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T-023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45487" y="5502980"/>
              <a:ext cx="701263" cy="219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T-024</a:t>
              </a:r>
              <a:endPara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410906" y="3080550"/>
              <a:ext cx="31453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83991" y="3080550"/>
              <a:ext cx="31453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7" idx="3"/>
            </p:cNvCxnSpPr>
            <p:nvPr/>
          </p:nvCxnSpPr>
          <p:spPr>
            <a:xfrm>
              <a:off x="1478751" y="4369679"/>
              <a:ext cx="125557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189916" y="4369679"/>
              <a:ext cx="125557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189916" y="5614417"/>
              <a:ext cx="125557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0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테스트 전략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2481" y="671291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lang="ko-KR" altLang="en-US" sz="2000" spc="-150" dirty="0" smtClean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</a:t>
            </a:r>
            <a:endParaRPr lang="ko-KR" altLang="en-US" sz="20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2123" y="2007759"/>
            <a:ext cx="8398121" cy="3034168"/>
            <a:chOff x="363985" y="1075602"/>
            <a:chExt cx="8398121" cy="30341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" r="1"/>
            <a:stretch/>
          </p:blipFill>
          <p:spPr>
            <a:xfrm>
              <a:off x="363985" y="1716883"/>
              <a:ext cx="8390864" cy="239288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62"/>
            <a:stretch/>
          </p:blipFill>
          <p:spPr>
            <a:xfrm>
              <a:off x="371759" y="1282249"/>
              <a:ext cx="8390347" cy="43463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5" b="95452"/>
            <a:stretch/>
          </p:blipFill>
          <p:spPr>
            <a:xfrm>
              <a:off x="372123" y="1075602"/>
              <a:ext cx="8382726" cy="20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579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고려되는 특이사항</a:t>
            </a:r>
            <a:endParaRPr lang="en-US" altLang="ko-KR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4704" y="1601568"/>
            <a:ext cx="7502254" cy="4175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 찾기 시 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while</a:t>
            </a: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내에서 사용자의 현재 위치와 목적지 간의 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distance</a:t>
            </a: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비교하여 목적지 도착 검사를 하는데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과정에서 하단의 안내 바가 계속해서 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update</a:t>
            </a: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 사용자가 종료 버튼을 누르기에 조금 불편한 점이 존재한다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</a:pPr>
            <a:endParaRPr lang="en-US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ko-KR" altLang="en-US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 </a:t>
            </a:r>
            <a:r>
              <a:rPr lang="ko-KR" altLang="en-US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찾기 시 </a:t>
            </a:r>
            <a:r>
              <a:rPr lang="ko-KR" altLang="en-US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와이파이</a:t>
            </a:r>
            <a:r>
              <a:rPr lang="ko-KR" altLang="en-US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연결의 불안정함으로 사용자의 현 위치 </a:t>
            </a: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update</a:t>
            </a:r>
            <a:r>
              <a:rPr lang="ko-KR" altLang="en-US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늦을 수 있다는 한계점이 존재한다</a:t>
            </a: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411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904466" y="5487390"/>
            <a:ext cx="2422417" cy="1937933"/>
            <a:chOff x="6904466" y="5487390"/>
            <a:chExt cx="2422417" cy="1937933"/>
          </a:xfrm>
        </p:grpSpPr>
        <p:sp>
          <p:nvSpPr>
            <p:cNvPr id="45" name="타원 44"/>
            <p:cNvSpPr/>
            <p:nvPr/>
          </p:nvSpPr>
          <p:spPr>
            <a:xfrm>
              <a:off x="7161195" y="6494860"/>
              <a:ext cx="1698131" cy="3342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904466" y="5487390"/>
              <a:ext cx="2422417" cy="1937933"/>
              <a:chOff x="6526753" y="5159430"/>
              <a:chExt cx="3061131" cy="2448904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6526753" y="5159430"/>
                  <a:ext cx="3061131" cy="2448904"/>
                  <a:chOff x="6526753" y="5159430"/>
                  <a:chExt cx="3061131" cy="2448904"/>
                </a:xfrm>
              </p:grpSpPr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6753" y="5159430"/>
                    <a:ext cx="3061131" cy="2448904"/>
                  </a:xfrm>
                  <a:prstGeom prst="rect">
                    <a:avLst/>
                  </a:prstGeom>
                </p:spPr>
              </p:pic>
              <p:sp>
                <p:nvSpPr>
                  <p:cNvPr id="40" name="포인트가 5개인 별 39"/>
                  <p:cNvSpPr/>
                  <p:nvPr/>
                </p:nvSpPr>
                <p:spPr>
                  <a:xfrm rot="3960000">
                    <a:off x="9014843" y="5594511"/>
                    <a:ext cx="190923" cy="190923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포인트가 5개인 별 40"/>
                  <p:cNvSpPr/>
                  <p:nvPr/>
                </p:nvSpPr>
                <p:spPr>
                  <a:xfrm rot="2280000">
                    <a:off x="8791916" y="534184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포인트가 5개인 별 41"/>
                  <p:cNvSpPr/>
                  <p:nvPr/>
                </p:nvSpPr>
                <p:spPr>
                  <a:xfrm>
                    <a:off x="8469294" y="524638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포인트가 5개인 별 42"/>
                  <p:cNvSpPr/>
                  <p:nvPr/>
                </p:nvSpPr>
                <p:spPr>
                  <a:xfrm rot="-2280000">
                    <a:off x="8159127" y="534184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포인트가 5개인 별 43"/>
                  <p:cNvSpPr/>
                  <p:nvPr/>
                </p:nvSpPr>
                <p:spPr>
                  <a:xfrm rot="-3960000">
                    <a:off x="7944422" y="5594510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1740" y="5464515"/>
                  <a:ext cx="252072" cy="252072"/>
                </a:xfrm>
                <a:prstGeom prst="rect">
                  <a:avLst/>
                </a:prstGeom>
              </p:spPr>
            </p:pic>
          </p:grpSp>
          <p:sp>
            <p:nvSpPr>
              <p:cNvPr id="36" name="자유형 35"/>
              <p:cNvSpPr/>
              <p:nvPr/>
            </p:nvSpPr>
            <p:spPr>
              <a:xfrm>
                <a:off x="6952077" y="5775960"/>
                <a:ext cx="500662" cy="868680"/>
              </a:xfrm>
              <a:custGeom>
                <a:avLst/>
                <a:gdLst>
                  <a:gd name="connsiteX0" fmla="*/ 271683 w 500662"/>
                  <a:gd name="connsiteY0" fmla="*/ 0 h 868680"/>
                  <a:gd name="connsiteX1" fmla="*/ 119283 w 500662"/>
                  <a:gd name="connsiteY1" fmla="*/ 50800 h 868680"/>
                  <a:gd name="connsiteX2" fmla="*/ 119283 w 500662"/>
                  <a:gd name="connsiteY2" fmla="*/ 50800 h 868680"/>
                  <a:gd name="connsiteX3" fmla="*/ 2443 w 500662"/>
                  <a:gd name="connsiteY3" fmla="*/ 187960 h 868680"/>
                  <a:gd name="connsiteX4" fmla="*/ 48163 w 500662"/>
                  <a:gd name="connsiteY4" fmla="*/ 325120 h 868680"/>
                  <a:gd name="connsiteX5" fmla="*/ 144683 w 500662"/>
                  <a:gd name="connsiteY5" fmla="*/ 391160 h 868680"/>
                  <a:gd name="connsiteX6" fmla="*/ 363123 w 500662"/>
                  <a:gd name="connsiteY6" fmla="*/ 452120 h 868680"/>
                  <a:gd name="connsiteX7" fmla="*/ 485043 w 500662"/>
                  <a:gd name="connsiteY7" fmla="*/ 553720 h 868680"/>
                  <a:gd name="connsiteX8" fmla="*/ 495203 w 500662"/>
                  <a:gd name="connsiteY8" fmla="*/ 660400 h 868680"/>
                  <a:gd name="connsiteX9" fmla="*/ 449483 w 500662"/>
                  <a:gd name="connsiteY9" fmla="*/ 787400 h 868680"/>
                  <a:gd name="connsiteX10" fmla="*/ 342803 w 500662"/>
                  <a:gd name="connsiteY10" fmla="*/ 828040 h 868680"/>
                  <a:gd name="connsiteX11" fmla="*/ 205643 w 500662"/>
                  <a:gd name="connsiteY11" fmla="*/ 86868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0662" h="868680">
                    <a:moveTo>
                      <a:pt x="271683" y="0"/>
                    </a:moveTo>
                    <a:lnTo>
                      <a:pt x="119283" y="50800"/>
                    </a:lnTo>
                    <a:lnTo>
                      <a:pt x="119283" y="50800"/>
                    </a:lnTo>
                    <a:cubicBezTo>
                      <a:pt x="99810" y="73660"/>
                      <a:pt x="14296" y="142240"/>
                      <a:pt x="2443" y="187960"/>
                    </a:cubicBezTo>
                    <a:cubicBezTo>
                      <a:pt x="-9410" y="233680"/>
                      <a:pt x="24456" y="291253"/>
                      <a:pt x="48163" y="325120"/>
                    </a:cubicBezTo>
                    <a:cubicBezTo>
                      <a:pt x="71870" y="358987"/>
                      <a:pt x="92190" y="369993"/>
                      <a:pt x="144683" y="391160"/>
                    </a:cubicBezTo>
                    <a:cubicBezTo>
                      <a:pt x="197176" y="412327"/>
                      <a:pt x="306396" y="425027"/>
                      <a:pt x="363123" y="452120"/>
                    </a:cubicBezTo>
                    <a:cubicBezTo>
                      <a:pt x="419850" y="479213"/>
                      <a:pt x="463030" y="519007"/>
                      <a:pt x="485043" y="553720"/>
                    </a:cubicBezTo>
                    <a:cubicBezTo>
                      <a:pt x="507056" y="588433"/>
                      <a:pt x="501130" y="621453"/>
                      <a:pt x="495203" y="660400"/>
                    </a:cubicBezTo>
                    <a:cubicBezTo>
                      <a:pt x="489276" y="699347"/>
                      <a:pt x="474883" y="759460"/>
                      <a:pt x="449483" y="787400"/>
                    </a:cubicBezTo>
                    <a:cubicBezTo>
                      <a:pt x="424083" y="815340"/>
                      <a:pt x="383443" y="814493"/>
                      <a:pt x="342803" y="828040"/>
                    </a:cubicBezTo>
                    <a:cubicBezTo>
                      <a:pt x="302163" y="841587"/>
                      <a:pt x="253903" y="855133"/>
                      <a:pt x="205643" y="868680"/>
                    </a:cubicBezTo>
                  </a:path>
                </a:pathLst>
              </a:custGeom>
              <a:noFill/>
              <a:ln w="19050">
                <a:solidFill>
                  <a:srgbClr val="FFFF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타원 5"/>
          <p:cNvSpPr/>
          <p:nvPr/>
        </p:nvSpPr>
        <p:spPr>
          <a:xfrm flipH="1">
            <a:off x="2166658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 flipH="1">
            <a:off x="2568761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 flipH="1">
            <a:off x="2970864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 flipH="1">
            <a:off x="3372967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 flipH="1">
            <a:off x="3775070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 flipH="1">
            <a:off x="4177173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 flipH="1">
            <a:off x="4579276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 flipH="1">
            <a:off x="4981379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 flipH="1">
            <a:off x="5383482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5785585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6187688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 flipH="1">
            <a:off x="6589791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7823" y="2469560"/>
            <a:ext cx="428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sp>
        <p:nvSpPr>
          <p:cNvPr id="22" name="타원 21"/>
          <p:cNvSpPr/>
          <p:nvPr/>
        </p:nvSpPr>
        <p:spPr>
          <a:xfrm flipH="1">
            <a:off x="2166658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 flipH="1">
            <a:off x="2568761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 flipH="1">
            <a:off x="2970864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 flipH="1">
            <a:off x="3372967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 flipH="1">
            <a:off x="3775070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 flipH="1">
            <a:off x="4177173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 flipH="1">
            <a:off x="4579276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 flipH="1">
            <a:off x="4981379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 flipH="1">
            <a:off x="5383482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 flipH="1">
            <a:off x="5785585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 flipH="1">
            <a:off x="6187688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 flipH="1">
            <a:off x="6589791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42" y="2288618"/>
            <a:ext cx="1465660" cy="14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소프트웨어 기능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5874" y="1906307"/>
            <a:ext cx="8127507" cy="396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 5.7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자체적으로 후기 및 </a:t>
            </a: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등의 데이터 저장 및 관리</a:t>
            </a: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 2.7.13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구현</a:t>
            </a:r>
            <a:endParaRPr lang="en-US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 : </a:t>
            </a:r>
            <a:r>
              <a:rPr lang="ko-KR" altLang="en-US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구현</a:t>
            </a:r>
            <a:endParaRPr lang="ko-KR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Android Studio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인터페이스 구현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개발을 위한 통합 개발 환경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21" name="그룹 20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26" name="포인트가 5개인 별 25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포인트가 5개인 별 26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포인트가 5개인 별 27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포인트가 5개인 별 28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22" name="자유형 21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55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5371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1.4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설계 제약사항 및 한계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90522" y="2126079"/>
            <a:ext cx="7502254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안드로이드에서만 애플리케이션 사용 가능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 </a:t>
            </a: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서비스를 위한 백그라운드에서의 작업이 많기 때문에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배터리 소모가 큼</a:t>
            </a:r>
            <a:endParaRPr lang="en-US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기기 센서 오차 범위가 존재</a:t>
            </a:r>
            <a:endParaRPr lang="en-US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11" name="그룹 10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17" name="포인트가 5개인 별 16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포인트가 5개인 별 17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포인트가 5개인 별 18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포인트가 5개인 별 19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포인트가 5개인 별 20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12" name="자유형 11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89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pic>
        <p:nvPicPr>
          <p:cNvPr id="11" name="그림 1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425" y="2654536"/>
            <a:ext cx="5872802" cy="10556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4399" y="4360792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</a:p>
        </p:txBody>
      </p:sp>
      <p:pic>
        <p:nvPicPr>
          <p:cNvPr id="19" name="그림 18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314" y="4832291"/>
            <a:ext cx="5513024" cy="9219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14399" y="2131813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9257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pic>
        <p:nvPicPr>
          <p:cNvPr id="21" name="그림 2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37" y="2805099"/>
            <a:ext cx="5698837" cy="27926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14399" y="2096303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길찾기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14399" y="2086349"/>
            <a:ext cx="1384918" cy="357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22763" y="3646714"/>
            <a:ext cx="1342407" cy="685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004457" y="3613544"/>
            <a:ext cx="1447800" cy="292388"/>
            <a:chOff x="3004457" y="3613544"/>
            <a:chExt cx="1447800" cy="292388"/>
          </a:xfrm>
        </p:grpSpPr>
        <p:cxnSp>
          <p:nvCxnSpPr>
            <p:cNvPr id="5" name="직선 화살표 연결선 4"/>
            <p:cNvCxnSpPr/>
            <p:nvPr/>
          </p:nvCxnSpPr>
          <p:spPr>
            <a:xfrm>
              <a:off x="3004457" y="3875324"/>
              <a:ext cx="1447800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98476" y="3613544"/>
              <a:ext cx="118974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바른고딕" panose="020B0603020101020101" charset="-127"/>
                  <a:ea typeface="나눔바른고딕" panose="020B0603020101020101" charset="-127"/>
                </a:rPr>
                <a:t>후기 작성</a:t>
              </a:r>
              <a:r>
                <a:rPr lang="en-US" altLang="ko-KR" sz="1300" dirty="0">
                  <a:latin typeface="나눔바른고딕" panose="020B0603020101020101" charset="-127"/>
                  <a:ea typeface="나눔바른고딕" panose="020B0603020101020101" charset="-127"/>
                </a:rPr>
                <a:t>/</a:t>
              </a:r>
              <a:r>
                <a:rPr lang="ko-KR" altLang="en-US" sz="1300" dirty="0">
                  <a:latin typeface="나눔바른고딕" panose="020B0603020101020101" charset="-127"/>
                  <a:ea typeface="나눔바른고딕" panose="020B0603020101020101" charset="-127"/>
                </a:rPr>
                <a:t>수정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265961" y="3084056"/>
            <a:ext cx="729343" cy="28677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charset="-127"/>
                <a:ea typeface="나눔바른고딕" panose="020B0603020101020101" charset="-127"/>
              </a:rPr>
              <a:t>고객</a:t>
            </a:r>
          </a:p>
        </p:txBody>
      </p:sp>
      <p:sp>
        <p:nvSpPr>
          <p:cNvPr id="13" name="타원 12"/>
          <p:cNvSpPr/>
          <p:nvPr/>
        </p:nvSpPr>
        <p:spPr>
          <a:xfrm>
            <a:off x="4409819" y="3011111"/>
            <a:ext cx="1181732" cy="29406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charset="-127"/>
                <a:ea typeface="나눔바른고딕" panose="020B0603020101020101" charset="-127"/>
              </a:rPr>
              <a:t>SNS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charset="-127"/>
                <a:ea typeface="나눔바른고딕" panose="020B0603020101020101" charset="-127"/>
              </a:rPr>
              <a:t>관리</a:t>
            </a:r>
            <a:endParaRPr lang="en-US" altLang="ko-KR" dirty="0">
              <a:solidFill>
                <a:schemeClr val="tx1"/>
              </a:solidFill>
              <a:latin typeface="나눔바른고딕" panose="020B0603020101020101" charset="-127"/>
              <a:ea typeface="나눔바른고딕" panose="020B060302010102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charset="-127"/>
                <a:ea typeface="나눔바른고딕" panose="020B0603020101020101" charset="-127"/>
              </a:rPr>
              <a:t>시스템</a:t>
            </a:r>
            <a:endParaRPr lang="en-US" altLang="ko-KR" dirty="0">
              <a:solidFill>
                <a:schemeClr val="tx1"/>
              </a:solidFill>
              <a:latin typeface="나눔바른고딕" panose="020B0603020101020101" charset="-127"/>
              <a:ea typeface="나눔바른고딕" panose="020B0603020101020101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004457" y="3935183"/>
            <a:ext cx="1405362" cy="292388"/>
            <a:chOff x="3004457" y="3935183"/>
            <a:chExt cx="1405362" cy="292388"/>
          </a:xfrm>
        </p:grpSpPr>
        <p:cxnSp>
          <p:nvCxnSpPr>
            <p:cNvPr id="18" name="직선 화살표 연결선 17"/>
            <p:cNvCxnSpPr/>
            <p:nvPr/>
          </p:nvCxnSpPr>
          <p:spPr>
            <a:xfrm>
              <a:off x="3004457" y="4196963"/>
              <a:ext cx="1405362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07336" y="3935183"/>
              <a:ext cx="9669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바른고딕" panose="020B0603020101020101" charset="-127"/>
                  <a:ea typeface="나눔바른고딕" panose="020B0603020101020101" charset="-127"/>
                </a:rPr>
                <a:t>좋아요 요청</a:t>
              </a: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38905"/>
              </p:ext>
            </p:extLst>
          </p:nvPr>
        </p:nvGraphicFramePr>
        <p:xfrm>
          <a:off x="6244447" y="4548156"/>
          <a:ext cx="11251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ysClr val="windowText" lastClr="000000"/>
                          </a:solidFill>
                          <a:latin typeface="나눔바른고딕" panose="020B0603020101020101" charset="-127"/>
                          <a:ea typeface="나눔바른고딕" panose="020B0603020101020101" charset="-127"/>
                        </a:rPr>
                        <a:t>좋아요 </a:t>
                      </a:r>
                      <a:r>
                        <a:rPr lang="en-US" altLang="ko-KR" sz="1700" b="0" dirty="0">
                          <a:solidFill>
                            <a:sysClr val="windowText" lastClr="000000"/>
                          </a:solidFill>
                          <a:latin typeface="나눔바른고딕" panose="020B0603020101020101" charset="-127"/>
                          <a:ea typeface="나눔바른고딕" panose="020B0603020101020101" charset="-127"/>
                        </a:rPr>
                        <a:t>DB</a:t>
                      </a:r>
                      <a:endParaRPr lang="ko-KR" altLang="en-US" sz="1700" b="0" dirty="0">
                        <a:solidFill>
                          <a:sysClr val="windowText" lastClr="000000"/>
                        </a:solidFill>
                        <a:latin typeface="나눔바른고딕" panose="020B0603020101020101" charset="-127"/>
                        <a:ea typeface="나눔바른고딕" panose="020B060302010102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17908"/>
              </p:ext>
            </p:extLst>
          </p:nvPr>
        </p:nvGraphicFramePr>
        <p:xfrm>
          <a:off x="6244447" y="3939901"/>
          <a:ext cx="11251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ysClr val="windowText" lastClr="000000"/>
                          </a:solidFill>
                          <a:latin typeface="나눔바른고딕" panose="020B0603020101020101" charset="-127"/>
                          <a:ea typeface="나눔바른고딕" panose="020B0603020101020101" charset="-127"/>
                        </a:rPr>
                        <a:t>후기 </a:t>
                      </a:r>
                      <a:r>
                        <a:rPr lang="en-US" altLang="ko-KR" sz="1700" b="0" dirty="0">
                          <a:solidFill>
                            <a:sysClr val="windowText" lastClr="000000"/>
                          </a:solidFill>
                          <a:latin typeface="나눔바른고딕" panose="020B0603020101020101" charset="-127"/>
                          <a:ea typeface="나눔바른고딕" panose="020B0603020101020101" charset="-127"/>
                        </a:rPr>
                        <a:t>DB</a:t>
                      </a:r>
                      <a:endParaRPr lang="ko-KR" altLang="en-US" sz="1700" b="0" dirty="0">
                        <a:solidFill>
                          <a:sysClr val="windowText" lastClr="000000"/>
                        </a:solidFill>
                        <a:latin typeface="나눔바른고딕" panose="020B0603020101020101" charset="-127"/>
                        <a:ea typeface="나눔바른고딕" panose="020B060302010102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endCxn id="23" idx="1"/>
          </p:cNvCxnSpPr>
          <p:nvPr/>
        </p:nvCxnSpPr>
        <p:spPr>
          <a:xfrm flipV="1">
            <a:off x="5591551" y="4125321"/>
            <a:ext cx="652896" cy="1698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2" idx="1"/>
          </p:cNvCxnSpPr>
          <p:nvPr/>
        </p:nvCxnSpPr>
        <p:spPr>
          <a:xfrm>
            <a:off x="5591551" y="4613613"/>
            <a:ext cx="652896" cy="11996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000991" y="4897224"/>
            <a:ext cx="1396837" cy="301799"/>
            <a:chOff x="3000991" y="4897224"/>
            <a:chExt cx="1396837" cy="301799"/>
          </a:xfrm>
        </p:grpSpPr>
        <p:sp>
          <p:nvSpPr>
            <p:cNvPr id="36" name="TextBox 35"/>
            <p:cNvSpPr txBox="1"/>
            <p:nvPr/>
          </p:nvSpPr>
          <p:spPr>
            <a:xfrm>
              <a:off x="3196450" y="4906635"/>
              <a:ext cx="9669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바른고딕" panose="020B0603020101020101" charset="-127"/>
                  <a:ea typeface="나눔바른고딕" panose="020B0603020101020101" charset="-127"/>
                </a:rPr>
                <a:t>좋아요 정보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3000991" y="4897224"/>
              <a:ext cx="1396837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3000993" y="5240187"/>
            <a:ext cx="1451264" cy="301799"/>
            <a:chOff x="3000993" y="5240187"/>
            <a:chExt cx="1451264" cy="301799"/>
          </a:xfrm>
        </p:grpSpPr>
        <p:sp>
          <p:nvSpPr>
            <p:cNvPr id="38" name="TextBox 37"/>
            <p:cNvSpPr txBox="1"/>
            <p:nvPr/>
          </p:nvSpPr>
          <p:spPr>
            <a:xfrm>
              <a:off x="3294424" y="5249598"/>
              <a:ext cx="81785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나눔바른고딕" panose="020B0603020101020101" charset="-127"/>
                  <a:ea typeface="나눔바른고딕" panose="020B0603020101020101" charset="-127"/>
                </a:rPr>
                <a:t>후기 정보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3000993" y="5240187"/>
              <a:ext cx="1451264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110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84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7786B"/>
      </a:accent1>
      <a:accent2>
        <a:srgbClr val="F7CAC9"/>
      </a:accent2>
      <a:accent3>
        <a:srgbClr val="91A8D0"/>
      </a:accent3>
      <a:accent4>
        <a:srgbClr val="034F84"/>
      </a:accent4>
      <a:accent5>
        <a:srgbClr val="F3E7DB"/>
      </a:accent5>
      <a:accent6>
        <a:srgbClr val="9896A4"/>
      </a:accent6>
      <a:hlink>
        <a:srgbClr val="262626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2924</TotalTime>
  <Words>1888</Words>
  <Application>Microsoft Office PowerPoint</Application>
  <PresentationFormat>화면 슬라이드 쇼(4:3)</PresentationFormat>
  <Paragraphs>472</Paragraphs>
  <Slides>45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함초롬돋움</vt:lpstr>
      <vt:lpstr>맑은 고딕</vt:lpstr>
      <vt:lpstr>HY견고딕</vt:lpstr>
      <vt:lpstr>나눔바른고딕 UltraLight</vt:lpstr>
      <vt:lpstr>나눔바른고딕</vt:lpstr>
      <vt:lpstr>바탕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KGU</cp:lastModifiedBy>
  <cp:revision>254</cp:revision>
  <dcterms:created xsi:type="dcterms:W3CDTF">2015-01-21T11:35:38Z</dcterms:created>
  <dcterms:modified xsi:type="dcterms:W3CDTF">2017-06-20T02:58:41Z</dcterms:modified>
</cp:coreProperties>
</file>